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137160"/>
            <a:ext cx="11460175" cy="64008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l"/>
            <a:r>
              <a:rPr sz="2400" b="1">
                <a:solidFill>
                  <a:srgbClr val="00356B"/>
                </a:solidFill>
                <a:latin typeface="Calibri"/>
              </a:rPr>
              <a:t>Redline Labs — FY2027 Board One-Pager  ⟨Group ___⟩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5760" y="658368"/>
            <a:ext cx="11460175" cy="32004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l"/>
            <a:r>
              <a:rPr sz="1200" b="0">
                <a:solidFill>
                  <a:srgbClr val="595959"/>
                </a:solidFill>
                <a:latin typeface="Calibri"/>
              </a:rPr>
              <a:t>Fill each quadrant from your model. Replace every ⟨placeholder⟩ with a value that exists in a model cell.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65760" y="1143000"/>
            <a:ext cx="5615787" cy="24917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</a:p>
        </p:txBody>
      </p:sp>
      <p:sp>
        <p:nvSpPr>
          <p:cNvPr id="5" name="Rounded Rectangle 4"/>
          <p:cNvSpPr/>
          <p:nvPr/>
        </p:nvSpPr>
        <p:spPr>
          <a:xfrm>
            <a:off x="365760" y="1143000"/>
            <a:ext cx="5615787" cy="384048"/>
          </a:xfrm>
          <a:prstGeom prst="roundRect">
            <a:avLst/>
          </a:prstGeom>
          <a:solidFill>
            <a:srgbClr val="00356B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/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1 · Trajectory (revenue / cash / active firms, Jan–Dec 2027)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1618488"/>
            <a:ext cx="5341467" cy="19431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l"/>
            <a:r>
              <a:rPr sz="600" b="0">
                <a:solidFill>
                  <a:srgbClr val="202020"/>
                </a:solidFill>
                <a:latin typeface="Calibri"/>
              </a:rPr>
              <a:t/>
            </a:r>
          </a:p>
          <a:p>
            <a:pPr algn="l"/>
            <a:r>
              <a:rPr sz="1400" b="1">
                <a:solidFill>
                  <a:srgbClr val="00356B"/>
                </a:solidFill>
                <a:latin typeface="Calibri"/>
              </a:rPr>
              <a:t>[ Insert line chart here ]</a:t>
            </a:r>
          </a:p>
          <a:p>
            <a:pPr algn="l"/>
            <a:r>
              <a:rPr sz="1100" b="0">
                <a:solidFill>
                  <a:srgbClr val="595959"/>
                </a:solidFill>
                <a:latin typeface="Calibri"/>
              </a:rPr>
              <a:t>Monthly revenue and ending cash across FY2027, with ending active firms on a</a:t>
            </a:r>
          </a:p>
          <a:p>
            <a:pPr algn="l"/>
            <a:r>
              <a:rPr sz="1100" b="0">
                <a:solidFill>
                  <a:srgbClr val="595959"/>
                </a:solidFill>
                <a:latin typeface="Calibri"/>
              </a:rPr>
              <a:t>secondary axis. Paste directly from your model's Customer &amp; Revenue and Cash</a:t>
            </a:r>
          </a:p>
          <a:p>
            <a:pPr algn="l"/>
            <a:r>
              <a:rPr sz="1100" b="0">
                <a:solidFill>
                  <a:srgbClr val="595959"/>
                </a:solidFill>
                <a:latin typeface="Calibri"/>
              </a:rPr>
              <a:t>Walk tabs — do not retype the series.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0147" y="1143000"/>
            <a:ext cx="5615787" cy="24917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6210147" y="1143000"/>
            <a:ext cx="5615787" cy="384048"/>
          </a:xfrm>
          <a:prstGeom prst="roundRect">
            <a:avLst/>
          </a:prstGeom>
          <a:solidFill>
            <a:srgbClr val="00356B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/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2 · Scenario end-of-year cash (Dec 2027)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6374739" y="1645920"/>
          <a:ext cx="5286600" cy="180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650"/>
                <a:gridCol w="1321650"/>
                <a:gridCol w="1321650"/>
                <a:gridCol w="1321650"/>
              </a:tblGrid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Scenario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Dec cash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Runway (mo)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Trigger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Base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Upside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Downside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365760" y="3863340"/>
            <a:ext cx="5615787" cy="24917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</a:p>
        </p:txBody>
      </p:sp>
      <p:sp>
        <p:nvSpPr>
          <p:cNvPr id="11" name="Rounded Rectangle 10"/>
          <p:cNvSpPr/>
          <p:nvPr/>
        </p:nvSpPr>
        <p:spPr>
          <a:xfrm>
            <a:off x="365760" y="3863340"/>
            <a:ext cx="5615787" cy="384048"/>
          </a:xfrm>
          <a:prstGeom prst="roundRect">
            <a:avLst/>
          </a:prstGeom>
          <a:solidFill>
            <a:srgbClr val="00356B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/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3 · Top-5 assumptions + sensitivity rank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530352" y="4366260"/>
          <a:ext cx="5286600" cy="180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1650"/>
                <a:gridCol w="1321650"/>
                <a:gridCol w="1321650"/>
                <a:gridCol w="1321650"/>
              </a:tblGrid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Rank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Driver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Base value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Δ cash if ±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</a:tr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⟨driver⟩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⟨driver⟩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</a:tr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⟨driver⟩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⟨driver⟩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</a:tr>
              <a:tr h="300990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⟨driver⟩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3" name="Rounded Rectangle 12"/>
          <p:cNvSpPr/>
          <p:nvPr/>
        </p:nvSpPr>
        <p:spPr>
          <a:xfrm>
            <a:off x="6210147" y="3863340"/>
            <a:ext cx="5615787" cy="2491740"/>
          </a:xfrm>
          <a:prstGeom prst="roundRect">
            <a:avLst/>
          </a:prstGeom>
          <a:solidFill>
            <a:srgbClr val="FFFFFF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6210147" y="3863340"/>
            <a:ext cx="5615787" cy="384048"/>
          </a:xfrm>
          <a:prstGeom prst="roundRect">
            <a:avLst/>
          </a:prstGeom>
          <a:solidFill>
            <a:srgbClr val="00356B"/>
          </a:solidFill>
          <a:ln w="12700">
            <a:solidFill>
              <a:srgbClr val="00356B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37160"/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4 · KPI dashboard (Dec 2027 / FY)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374739" y="4366260"/>
          <a:ext cx="5286603" cy="180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01"/>
                <a:gridCol w="1762201"/>
                <a:gridCol w="1762201"/>
              </a:tblGrid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NRR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Gross margin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LTV:CAC</a:t>
                      </a:r>
                    </a:p>
                  </a:txBody>
                  <a:tcPr marL="54864" marR="36576" marT="18288" marB="18288" anchor="ctr">
                    <a:solidFill>
                      <a:srgbClr val="00356B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⟨__%⟩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⟨__%⟩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⟨__x⟩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Burn multiple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Months runway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Ending ARR</a:t>
                      </a:r>
                    </a:p>
                  </a:txBody>
                  <a:tcPr marL="54864" marR="36576" marT="18288" marB="18288" anchor="ctr">
                    <a:solidFill>
                      <a:srgbClr val="DCE6F1"/>
                    </a:solidFill>
                  </a:tcPr>
                </a:tc>
              </a:tr>
              <a:tr h="451485">
                <a:tc>
                  <a:txBody>
                    <a:bodyPr wrap="square"/>
                    <a:lstStyle/>
                    <a:p>
                      <a:pPr algn="l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⟨__x⟩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000" b="0">
                          <a:solidFill>
                            <a:srgbClr val="202020"/>
                          </a:solidFill>
                          <a:latin typeface="Calibri"/>
                        </a:rPr>
                        <a:t>⟨$__⟩</a:t>
                      </a:r>
                    </a:p>
                  </a:txBody>
                  <a:tcPr marL="54864" marR="36576" marT="18288" marB="18288" anchor="ctr"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5760" y="6419088"/>
            <a:ext cx="11460175" cy="32004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/>
            <a:r>
              <a:rPr sz="1200" b="1">
                <a:solidFill>
                  <a:srgbClr val="00356B"/>
                </a:solidFill>
                <a:latin typeface="Calibri"/>
              </a:rPr>
              <a:t>Every number on this page must exist in a model cell.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